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9" r:id="rId4"/>
    <p:sldId id="260" r:id="rId5"/>
    <p:sldId id="265" r:id="rId6"/>
    <p:sldId id="266" r:id="rId7"/>
    <p:sldId id="267" r:id="rId8"/>
    <p:sldId id="268" r:id="rId9"/>
    <p:sldId id="269" r:id="rId10"/>
    <p:sldId id="270" r:id="rId11"/>
    <p:sldId id="271" r:id="rId12"/>
    <p:sldId id="272" r:id="rId13"/>
    <p:sldId id="273" r:id="rId14"/>
    <p:sldId id="274" r:id="rId15"/>
    <p:sldId id="275" r:id="rId16"/>
    <p:sldId id="276" r:id="rId17"/>
    <p:sldId id="277" r:id="rId18"/>
    <p:sldId id="278" r:id="rId19"/>
    <p:sldId id="280" r:id="rId20"/>
    <p:sldId id="279" r:id="rId21"/>
  </p:sldIdLst>
  <p:sldSz cx="14630400" cy="8229600"/>
  <p:notesSz cx="8229600" cy="146304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Lora" pitchFamily="2" charset="0"/>
      <p:regular r:id="rId27"/>
      <p:bold r:id="rId28"/>
      <p:italic r:id="rId29"/>
      <p:boldItalic r:id="rId30"/>
    </p:embeddedFont>
    <p:embeddedFont>
      <p:font typeface="Source Sans Pro" panose="020B0503030403020204" pitchFamily="34" charset="0"/>
      <p:regular r:id="rId31"/>
      <p:bold r:id="rId32"/>
    </p:embeddedFont>
    <p:embeddedFont>
      <p:font typeface="Source Sans Pro Bold" panose="020B0703030403020204" charset="0"/>
      <p:bold r:id="rId33"/>
    </p:embeddedFont>
  </p:embeddedFontLst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027103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1025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5390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5447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2241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2919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98617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48755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79165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70767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5594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4379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2313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6367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8831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6391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5593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18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3.png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22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graphdeco-inria" TargetMode="External"/><Relationship Id="rId3" Type="http://schemas.openxmlformats.org/officeDocument/2006/relationships/image" Target="../media/image3.png"/><Relationship Id="rId7" Type="http://schemas.openxmlformats.org/officeDocument/2006/relationships/hyperlink" Target="https://dynamic3dgaussians.github.io/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repo-sam.inria.fr/fungraph/3d-gaussian-splatting/" TargetMode="External"/><Relationship Id="rId5" Type="http://schemas.openxmlformats.org/officeDocument/2006/relationships/hyperlink" Target="https://www.matthewtancik.com/nerf" TargetMode="External"/><Relationship Id="rId4" Type="http://schemas.openxmlformats.org/officeDocument/2006/relationships/hyperlink" Target="https://arxiv.org/abs/1907.01341" TargetMode="External"/><Relationship Id="rId9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4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/>
          <p:cNvPicPr>
            <a:picLocks noChangeAspect="1"/>
          </p:cNvPicPr>
          <p:nvPr/>
        </p:nvPicPr>
        <p:blipFill rotWithShape="1">
          <a:blip r:embed="rId3"/>
          <a:srcRect r="31466"/>
          <a:stretch/>
        </p:blipFill>
        <p:spPr>
          <a:xfrm>
            <a:off x="0" y="1"/>
            <a:ext cx="6204466" cy="820006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750933"/>
            <a:ext cx="7468553" cy="29146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650"/>
              </a:lnSpc>
              <a:buNone/>
            </a:pPr>
            <a:r>
              <a:rPr lang="en-US" sz="61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Reconstrucción de escenas 3D a partir de imágenes en 2D</a:t>
            </a:r>
            <a:endParaRPr lang="en-US" sz="6100" dirty="0"/>
          </a:p>
        </p:txBody>
      </p:sp>
      <p:sp>
        <p:nvSpPr>
          <p:cNvPr id="4" name="Text 1"/>
          <p:cNvSpPr/>
          <p:nvPr/>
        </p:nvSpPr>
        <p:spPr>
          <a:xfrm>
            <a:off x="6324124" y="5024557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Explicación breve acerca del mejor método para obtener escenas 3D a partir de imágenes en 2D.</a:t>
            </a:r>
            <a:endParaRPr lang="en-US" sz="1850" dirty="0"/>
          </a:p>
        </p:txBody>
      </p:sp>
      <p:sp>
        <p:nvSpPr>
          <p:cNvPr id="5" name="Shape 2"/>
          <p:cNvSpPr/>
          <p:nvPr/>
        </p:nvSpPr>
        <p:spPr>
          <a:xfrm>
            <a:off x="6324124" y="6077664"/>
            <a:ext cx="382905" cy="382905"/>
          </a:xfrm>
          <a:prstGeom prst="roundRect">
            <a:avLst>
              <a:gd name="adj" fmla="val 2387820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1744" y="6085284"/>
            <a:ext cx="367665" cy="36766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826687" y="6059805"/>
            <a:ext cx="4339709" cy="418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350" b="1" dirty="0">
                <a:solidFill>
                  <a:srgbClr val="D6E5EF"/>
                </a:solidFill>
                <a:latin typeface="Source Sans Pro Bold" pitchFamily="34" charset="0"/>
                <a:ea typeface="Source Sans Pro Bold" pitchFamily="34" charset="-122"/>
                <a:cs typeface="Source Sans Pro Bold" pitchFamily="34" charset="-120"/>
              </a:rPr>
              <a:t>by Gabriel Aparicio Llanquipacha</a:t>
            </a:r>
            <a:endParaRPr lang="en-US" sz="2350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D7AC6C39-9CF2-6BA4-44D5-E3948C2E9D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67923" y="7587047"/>
            <a:ext cx="2162477" cy="60968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972272" y="310021"/>
            <a:ext cx="12882623" cy="10442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650"/>
              </a:lnSpc>
              <a:buNone/>
            </a:pPr>
            <a:r>
              <a:rPr lang="en-US" sz="48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¿Por </a:t>
            </a:r>
            <a:r>
              <a:rPr lang="en-US" sz="4800" dirty="0" err="1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qué</a:t>
            </a:r>
            <a:r>
              <a:rPr lang="en-US" sz="48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se llama «</a:t>
            </a:r>
            <a:r>
              <a:rPr lang="en-US" sz="4800" dirty="0" err="1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Salpicadura</a:t>
            </a:r>
            <a:r>
              <a:rPr lang="en-US" sz="48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</a:t>
            </a:r>
            <a:r>
              <a:rPr lang="en-US" sz="4800" dirty="0" err="1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Gaussiana</a:t>
            </a:r>
            <a:r>
              <a:rPr lang="en-US" sz="48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»?</a:t>
            </a:r>
            <a:endParaRPr lang="en-US" sz="4800" dirty="0"/>
          </a:p>
        </p:txBody>
      </p:sp>
      <p:sp>
        <p:nvSpPr>
          <p:cNvPr id="4" name="Text 1"/>
          <p:cNvSpPr/>
          <p:nvPr/>
        </p:nvSpPr>
        <p:spPr>
          <a:xfrm>
            <a:off x="11540351" y="2746631"/>
            <a:ext cx="2453833" cy="41121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s-BO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De esa forma se pueden crear esas “salpicaduras” para poder representar manchas como en un lienzo.</a:t>
            </a:r>
            <a:endParaRPr lang="en-US" sz="24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94184" y="337710"/>
            <a:ext cx="367665" cy="367665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AB56B6FA-B0DD-C0A1-00EC-517FD99951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7342" y="1440297"/>
            <a:ext cx="10152779" cy="6412610"/>
          </a:xfrm>
          <a:prstGeom prst="rect">
            <a:avLst/>
          </a:prstGeom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2BA043FF-9923-E08C-3A56-D905B3C741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67923" y="7587047"/>
            <a:ext cx="2162477" cy="609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2277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2505918" y="191907"/>
            <a:ext cx="9618563" cy="10442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650"/>
              </a:lnSpc>
              <a:buNone/>
            </a:pPr>
            <a:r>
              <a:rPr lang="en-US" sz="4800" dirty="0" err="1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Construcción</a:t>
            </a:r>
            <a:r>
              <a:rPr lang="en-US" sz="48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de la </a:t>
            </a:r>
            <a:r>
              <a:rPr lang="en-US" sz="4800" dirty="0" err="1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escena</a:t>
            </a:r>
            <a:r>
              <a:rPr lang="en-US" sz="48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</a:t>
            </a:r>
            <a:r>
              <a:rPr lang="en-US" sz="4800" dirty="0" err="1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en</a:t>
            </a:r>
            <a:r>
              <a:rPr lang="en-US" sz="48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3D</a:t>
            </a:r>
            <a:endParaRPr lang="en-US" sz="4800" dirty="0"/>
          </a:p>
        </p:txBody>
      </p:sp>
      <p:sp>
        <p:nvSpPr>
          <p:cNvPr id="4" name="Text 1"/>
          <p:cNvSpPr/>
          <p:nvPr/>
        </p:nvSpPr>
        <p:spPr>
          <a:xfrm>
            <a:off x="11308467" y="2746631"/>
            <a:ext cx="2685718" cy="41121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s-BO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El problema que surge con lo anterior es el siguiente: ¿cómo podemos ajustar las “salpicaduras”?</a:t>
            </a:r>
            <a:endParaRPr lang="en-US" sz="24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94184" y="337710"/>
            <a:ext cx="367665" cy="367665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9939BBB1-C026-AE62-0A6C-B22E6D4ED3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8100" y="1236124"/>
            <a:ext cx="10145697" cy="6241122"/>
          </a:xfrm>
          <a:prstGeom prst="rect">
            <a:avLst/>
          </a:prstGeom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6BBB8B8F-A2DC-BB57-2F4A-88BC74AAC9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67923" y="7587047"/>
            <a:ext cx="2162477" cy="609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2572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2192918" y="191907"/>
            <a:ext cx="10145696" cy="10442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650"/>
              </a:lnSpc>
              <a:buNone/>
            </a:pPr>
            <a:r>
              <a:rPr lang="en-US" sz="4800" dirty="0" err="1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Arquitectura</a:t>
            </a:r>
            <a:r>
              <a:rPr lang="en-US" sz="48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de Gaussian Splatting</a:t>
            </a:r>
            <a:endParaRPr lang="en-US" sz="4800" dirty="0"/>
          </a:p>
        </p:txBody>
      </p:sp>
      <p:sp>
        <p:nvSpPr>
          <p:cNvPr id="4" name="Text 1"/>
          <p:cNvSpPr/>
          <p:nvPr/>
        </p:nvSpPr>
        <p:spPr>
          <a:xfrm>
            <a:off x="2905148" y="4216945"/>
            <a:ext cx="8206548" cy="3494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s-BO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Entrada: Puntos </a:t>
            </a:r>
            <a:r>
              <a:rPr lang="es-BO" sz="240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SfM</a:t>
            </a:r>
            <a:r>
              <a:rPr lang="es-BO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 (</a:t>
            </a:r>
            <a:r>
              <a:rPr lang="es-BO" sz="240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Structure-from-Motion</a:t>
            </a:r>
            <a:r>
              <a:rPr lang="es-BO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) y configuraciones de cámara.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s-BO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Representación Interna: Partículas gaussianas 3D.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s-BO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Procesos Clave: </a:t>
            </a:r>
          </a:p>
          <a:p>
            <a:pPr marL="342900" indent="-342900">
              <a:lnSpc>
                <a:spcPts val="3000"/>
              </a:lnSpc>
              <a:buFontTx/>
              <a:buChar char="-"/>
            </a:pPr>
            <a:r>
              <a:rPr lang="es-BO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Proyección al espacio de cámara.</a:t>
            </a:r>
          </a:p>
          <a:p>
            <a:pPr marL="342900" indent="-342900">
              <a:lnSpc>
                <a:spcPts val="3000"/>
              </a:lnSpc>
              <a:buFontTx/>
              <a:buChar char="-"/>
            </a:pPr>
            <a:r>
              <a:rPr lang="es-BO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Rasterización diferenciable.</a:t>
            </a:r>
          </a:p>
          <a:p>
            <a:pPr marL="342900" indent="-342900">
              <a:lnSpc>
                <a:spcPts val="3000"/>
              </a:lnSpc>
              <a:buFontTx/>
              <a:buChar char="-"/>
            </a:pPr>
            <a:r>
              <a:rPr lang="es-BO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Control de densidad adaptativo.</a:t>
            </a:r>
          </a:p>
          <a:p>
            <a:pPr>
              <a:lnSpc>
                <a:spcPts val="3000"/>
              </a:lnSpc>
            </a:pPr>
            <a:r>
              <a:rPr lang="es-BO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Salida: Imagen rasterizada que puede optimizarse mediante </a:t>
            </a:r>
            <a:r>
              <a:rPr lang="es-BO" sz="240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retropropagación</a:t>
            </a:r>
            <a:r>
              <a:rPr lang="es-BO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.</a:t>
            </a:r>
            <a:endParaRPr lang="en-US" sz="24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94184" y="337710"/>
            <a:ext cx="367665" cy="367665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8A1967A3-0E2A-FC7A-0F6F-268F474C34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3540" y="1716811"/>
            <a:ext cx="12060333" cy="2295845"/>
          </a:xfrm>
          <a:prstGeom prst="rect">
            <a:avLst/>
          </a:prstGeom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7CDB9BB1-4043-EE5A-1894-69BC398CE2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67923" y="7587047"/>
            <a:ext cx="2162477" cy="609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9784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2192918" y="191907"/>
            <a:ext cx="10145696" cy="10442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650"/>
              </a:lnSpc>
              <a:buNone/>
            </a:pPr>
            <a:r>
              <a:rPr lang="en-US" sz="4800" dirty="0" err="1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Arquitectura</a:t>
            </a:r>
            <a:r>
              <a:rPr lang="en-US" sz="48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de Gaussian Splatting</a:t>
            </a:r>
            <a:endParaRPr lang="en-US" sz="4800" dirty="0"/>
          </a:p>
        </p:txBody>
      </p:sp>
      <p:sp>
        <p:nvSpPr>
          <p:cNvPr id="4" name="Text 1"/>
          <p:cNvSpPr/>
          <p:nvPr/>
        </p:nvSpPr>
        <p:spPr>
          <a:xfrm>
            <a:off x="7906871" y="1236124"/>
            <a:ext cx="6583679" cy="6337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s-BO" sz="12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w, h: Ancho y alto de las imágenes de entrenamiento.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s-BO" sz="12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M: Puntos en el espacio 3D (posiciones iniciales de las partículas gaussianas, provenientes de </a:t>
            </a:r>
            <a:r>
              <a:rPr lang="es-BO" sz="120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SfM</a:t>
            </a:r>
            <a:r>
              <a:rPr lang="es-BO" sz="12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).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s-BO" sz="12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S: Covarianzas de las partículas gaussianas (definen forma y orientación).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s-BO" sz="12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C: Colores de las partículas gaussianas.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s-BO" sz="12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A: Opacidades de las partículas gaussianas.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s-BO" sz="12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i: Contador de iteraciones.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s-BO" sz="12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V: Matriz de proyección de la cámara seleccionada.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s-BO" sz="12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Ĩ: Imagen correspondiente a la cámara seleccionada.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s-BO" sz="12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I: Imagen sintetizada por rasterización.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s-BO" sz="12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L: Pérdida calculada entre la imagen sintetizada (I) y la imagen real (Ĩ).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s-BO" sz="12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α: Opacidad de una partícula gaussiana.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s-BO" sz="12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ε: Umbral para eliminar partículas gaussianas de baja opacidad.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s-BO" sz="12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Σ: Covarianza de una partícula gaussiana.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s-BO" sz="120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τp</a:t>
            </a:r>
            <a:r>
              <a:rPr lang="es-BO" sz="12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: Umbral para la densificación basado en el gradiente de pérdida respecto a la posición.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s-BO" sz="120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τS</a:t>
            </a:r>
            <a:r>
              <a:rPr lang="es-BO" sz="12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: Umbral para decidir si una partícula debe dividirse o clonarse (basado en su covarianza).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s-BO" sz="12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∇</a:t>
            </a:r>
            <a:r>
              <a:rPr lang="es-BO" sz="120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pL</a:t>
            </a:r>
            <a:r>
              <a:rPr lang="es-BO" sz="12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: Gradiente de la pérdida respecto a las posiciones de las partículas gaussianas.</a:t>
            </a:r>
            <a:endParaRPr lang="en-US" sz="12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94184" y="337710"/>
            <a:ext cx="367665" cy="367665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D6BED306-286C-41FF-C821-4B8A7138B4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26726" y="1236124"/>
            <a:ext cx="5388474" cy="6469601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075B29A8-B9F6-DCF9-6216-8A94BF2319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67923" y="7587047"/>
            <a:ext cx="2162477" cy="609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6510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2192918" y="191907"/>
            <a:ext cx="10145696" cy="10442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650"/>
              </a:lnSpc>
              <a:buNone/>
            </a:pPr>
            <a:r>
              <a:rPr lang="en-US" sz="4800" dirty="0" err="1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Arquitectura</a:t>
            </a:r>
            <a:r>
              <a:rPr lang="en-US" sz="48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de Gaussian Splatting</a:t>
            </a:r>
            <a:endParaRPr lang="en-US" sz="4800" dirty="0"/>
          </a:p>
        </p:txBody>
      </p:sp>
      <p:sp>
        <p:nvSpPr>
          <p:cNvPr id="4" name="Text 1"/>
          <p:cNvSpPr/>
          <p:nvPr/>
        </p:nvSpPr>
        <p:spPr>
          <a:xfrm>
            <a:off x="7906871" y="1005956"/>
            <a:ext cx="6583679" cy="68859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s-BO" sz="12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w, h: Ancho y alto de la imagen a rasterizar.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s-BO" sz="12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M: Posiciones de las partículas gaussianas en el espacio 3D.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s-BO" sz="12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S: Covarianzas de las partículas gaussianas en el espacio 3D.C: Colores de las partículas gaussianas.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s-BO" sz="12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A: Opacidades de las partículas gaussianas.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s-BO" sz="12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V: Configuración de la cámara actual (matriz de proyección).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s-BO" sz="12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p: Puntos de las partículas gaussianas (usados en el </a:t>
            </a:r>
            <a:r>
              <a:rPr lang="es-BO" sz="125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culling</a:t>
            </a:r>
            <a:r>
              <a:rPr lang="es-BO" sz="12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).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s-BO" sz="12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M': Posiciones de las partículas gaussianas transformadas al espacio de pantalla (2D).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s-BO" sz="12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S': Covarianzas transformadas al espacio de pantalla (2D).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s-BO" sz="12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T: Divisiones de la imagen en tiles (bloques más pequeños).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s-BO" sz="12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L: Índices de las partículas gaussianas duplicados con claves para asociarlos a tiles.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s-BO" sz="12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K: Claves generadas para las partículas gaussianas (usadas para ordenar).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s-BO" sz="12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R: Rangos de las partículas gaussianas que afectan a cada tile.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s-BO" sz="12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I: Imagen rasterizada final (matriz de píxeles).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s-BO" sz="12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t: Tile actual en procesamiento.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s-BO" sz="12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i: Píxel actual dentro del tile.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s-BO" sz="12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r: Rango de partículas gaussianas relevantes para un píxel.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s-BO" sz="125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BlendInOrder</a:t>
            </a:r>
            <a:r>
              <a:rPr lang="es-BO" sz="12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(): Función que combina partículas gaussianas en un píxel específico, generando su valor final.</a:t>
            </a:r>
            <a:endParaRPr lang="en-US" sz="12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94184" y="337710"/>
            <a:ext cx="367665" cy="367665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E830F359-AC60-C122-0B34-382E91810F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6009" y="1466291"/>
            <a:ext cx="6067425" cy="5876925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E40BEE43-1F03-6CAC-A407-2FF777F6F3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67923" y="7587047"/>
            <a:ext cx="2162477" cy="609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1927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227359" y="-38261"/>
            <a:ext cx="6274552" cy="10442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650"/>
              </a:lnSpc>
              <a:buNone/>
            </a:pPr>
            <a:r>
              <a:rPr lang="en-US" sz="4800" dirty="0" err="1">
                <a:solidFill>
                  <a:srgbClr val="F98AC7"/>
                </a:solidFill>
                <a:latin typeface="Lora" pitchFamily="34" charset="0"/>
              </a:rPr>
              <a:t>Creación</a:t>
            </a:r>
            <a:r>
              <a:rPr lang="en-US" sz="4800" dirty="0">
                <a:solidFill>
                  <a:srgbClr val="F98AC7"/>
                </a:solidFill>
                <a:latin typeface="Lora" pitchFamily="34" charset="0"/>
              </a:rPr>
              <a:t> de la </a:t>
            </a:r>
            <a:r>
              <a:rPr lang="en-US" sz="4800" dirty="0" err="1">
                <a:solidFill>
                  <a:srgbClr val="F98AC7"/>
                </a:solidFill>
                <a:latin typeface="Lora" pitchFamily="34" charset="0"/>
              </a:rPr>
              <a:t>Escena</a:t>
            </a:r>
            <a:endParaRPr lang="en-US" sz="4800" dirty="0"/>
          </a:p>
        </p:txBody>
      </p:sp>
      <p:sp>
        <p:nvSpPr>
          <p:cNvPr id="4" name="Text 1"/>
          <p:cNvSpPr/>
          <p:nvPr/>
        </p:nvSpPr>
        <p:spPr>
          <a:xfrm>
            <a:off x="4927002" y="1005956"/>
            <a:ext cx="9356221" cy="28237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s-BO" sz="20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En resumen, la entrada es una nube de puntos, obtenida por software como COLMAP, MESHLAB, entre otros.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s-BO" sz="20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La entrada la procesa asignando las salpicaduras a cada punto del espacio.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s-BO" sz="20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En cada iteración mediante Adam  o </a:t>
            </a:r>
            <a:r>
              <a:rPr lang="es-BO" sz="200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Sparse</a:t>
            </a:r>
            <a:r>
              <a:rPr lang="es-BO" sz="20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 Adam (para gradientes dispersos).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s-BO" sz="20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En cada iteración se realiza la eliminación, división o clonación de salpicaduras </a:t>
            </a:r>
            <a:r>
              <a:rPr lang="es-BO" sz="200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gausianas</a:t>
            </a:r>
            <a:r>
              <a:rPr lang="es-BO" sz="20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.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s-BO" sz="20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Se utiliza un criterio como L1 </a:t>
            </a:r>
            <a:r>
              <a:rPr lang="es-BO" sz="200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Loss</a:t>
            </a:r>
            <a:r>
              <a:rPr lang="es-BO" sz="20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 o </a:t>
            </a:r>
            <a:r>
              <a:rPr lang="en-US" sz="20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SSIM (Structural Similarity Index Measure).</a:t>
            </a:r>
          </a:p>
          <a:p>
            <a:pPr marL="0" indent="0">
              <a:lnSpc>
                <a:spcPts val="3000"/>
              </a:lnSpc>
              <a:buNone/>
            </a:pPr>
            <a:endParaRPr lang="en-US" sz="12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994184" y="337710"/>
            <a:ext cx="367665" cy="367665"/>
          </a:xfrm>
          <a:prstGeom prst="rect">
            <a:avLst/>
          </a:prstGeom>
        </p:spPr>
      </p:pic>
      <p:pic>
        <p:nvPicPr>
          <p:cNvPr id="2" name="Gaussian Splatting Technology from @lumalabsai  #trendingshorts #trending">
            <a:hlinkClick r:id="" action="ppaction://media"/>
            <a:extLst>
              <a:ext uri="{FF2B5EF4-FFF2-40B4-BE49-F238E27FC236}">
                <a16:creationId xmlns:a16="http://schemas.microsoft.com/office/drawing/2014/main" id="{F8608EBD-6421-BCFB-55B2-9ABB2CF4F50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35086" y="816513"/>
            <a:ext cx="3871146" cy="6882037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7B1B4CD9-2A95-1FD2-0041-5F5F9DA4084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467923" y="7587047"/>
            <a:ext cx="2162477" cy="609685"/>
          </a:xfrm>
          <a:prstGeom prst="rect">
            <a:avLst/>
          </a:prstGeom>
        </p:spPr>
      </p:pic>
      <p:pic>
        <p:nvPicPr>
          <p:cNvPr id="27" name="Imagen 26">
            <a:extLst>
              <a:ext uri="{FF2B5EF4-FFF2-40B4-BE49-F238E27FC236}">
                <a16:creationId xmlns:a16="http://schemas.microsoft.com/office/drawing/2014/main" id="{5E3F956C-D179-C0FB-BBB2-754E8AB7490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087759" y="3829722"/>
            <a:ext cx="7122170" cy="3770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591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17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3087246" y="-38261"/>
            <a:ext cx="8455907" cy="10442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650"/>
              </a:lnSpc>
              <a:buNone/>
            </a:pPr>
            <a:r>
              <a:rPr lang="en-US" sz="4800" dirty="0">
                <a:solidFill>
                  <a:srgbClr val="F98AC7"/>
                </a:solidFill>
                <a:latin typeface="Lora" pitchFamily="34" charset="0"/>
              </a:rPr>
              <a:t>¿Por </a:t>
            </a:r>
            <a:r>
              <a:rPr lang="en-US" sz="4800" dirty="0" err="1">
                <a:solidFill>
                  <a:srgbClr val="F98AC7"/>
                </a:solidFill>
                <a:latin typeface="Lora" pitchFamily="34" charset="0"/>
              </a:rPr>
              <a:t>qué</a:t>
            </a:r>
            <a:r>
              <a:rPr lang="en-US" sz="4800" dirty="0">
                <a:solidFill>
                  <a:srgbClr val="F98AC7"/>
                </a:solidFill>
                <a:latin typeface="Lora" pitchFamily="34" charset="0"/>
              </a:rPr>
              <a:t> Gaussian Splatting?</a:t>
            </a:r>
            <a:endParaRPr lang="en-US" sz="4800" dirty="0"/>
          </a:p>
        </p:txBody>
      </p:sp>
      <p:sp>
        <p:nvSpPr>
          <p:cNvPr id="4" name="Text 1"/>
          <p:cNvSpPr/>
          <p:nvPr/>
        </p:nvSpPr>
        <p:spPr>
          <a:xfrm>
            <a:off x="3227293" y="6083404"/>
            <a:ext cx="9356221" cy="15663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Según</a:t>
            </a:r>
            <a:r>
              <a:rPr lang="en-US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 las </a:t>
            </a:r>
            <a:r>
              <a:rPr lang="en-US" sz="240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pruebas</a:t>
            </a:r>
            <a:r>
              <a:rPr lang="en-US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, Gaussian Splatting converge </a:t>
            </a:r>
            <a:r>
              <a:rPr lang="en-US" sz="240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mucho</a:t>
            </a:r>
            <a:r>
              <a:rPr lang="en-US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 </a:t>
            </a:r>
            <a:r>
              <a:rPr lang="en-US" sz="240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más</a:t>
            </a:r>
            <a:r>
              <a:rPr lang="en-US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 </a:t>
            </a:r>
            <a:r>
              <a:rPr lang="en-US" sz="240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rápido</a:t>
            </a:r>
            <a:r>
              <a:rPr lang="en-US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 y genera </a:t>
            </a:r>
            <a:r>
              <a:rPr lang="en-US" sz="240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mejores</a:t>
            </a:r>
            <a:r>
              <a:rPr lang="en-US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 </a:t>
            </a:r>
            <a:r>
              <a:rPr lang="en-US" sz="240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resultados</a:t>
            </a:r>
            <a:r>
              <a:rPr lang="en-US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 </a:t>
            </a:r>
            <a:r>
              <a:rPr lang="en-US" sz="240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en</a:t>
            </a:r>
            <a:r>
              <a:rPr lang="en-US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 </a:t>
            </a:r>
            <a:r>
              <a:rPr lang="en-US" sz="240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menor</a:t>
            </a:r>
            <a:r>
              <a:rPr lang="en-US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 </a:t>
            </a:r>
            <a:r>
              <a:rPr lang="en-US" sz="240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tiempo</a:t>
            </a:r>
            <a:r>
              <a:rPr lang="en-US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, </a:t>
            </a:r>
            <a:r>
              <a:rPr lang="en-US" sz="240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por</a:t>
            </a:r>
            <a:r>
              <a:rPr lang="en-US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 lo tanto es </a:t>
            </a:r>
            <a:r>
              <a:rPr lang="en-US" sz="240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eficiente</a:t>
            </a:r>
            <a:r>
              <a:rPr lang="en-US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.</a:t>
            </a:r>
          </a:p>
          <a:p>
            <a:pPr marL="0" indent="0">
              <a:lnSpc>
                <a:spcPts val="3000"/>
              </a:lnSpc>
              <a:buNone/>
            </a:pPr>
            <a:endParaRPr lang="en-US" sz="12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94184" y="337710"/>
            <a:ext cx="367665" cy="367665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C74D9CF0-E399-6187-50A9-DC989B1B4E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05086" y="1005956"/>
            <a:ext cx="11220226" cy="4816428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88679597-AEA1-5758-A94B-588FEA28D6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78681" y="7587047"/>
            <a:ext cx="2162477" cy="609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0780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3087246" y="-38261"/>
            <a:ext cx="8455907" cy="10442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650"/>
              </a:lnSpc>
              <a:buNone/>
            </a:pPr>
            <a:r>
              <a:rPr lang="en-US" sz="4800" dirty="0">
                <a:solidFill>
                  <a:srgbClr val="F98AC7"/>
                </a:solidFill>
                <a:latin typeface="Lora" pitchFamily="34" charset="0"/>
              </a:rPr>
              <a:t>¿Por </a:t>
            </a:r>
            <a:r>
              <a:rPr lang="en-US" sz="4800" dirty="0" err="1">
                <a:solidFill>
                  <a:srgbClr val="F98AC7"/>
                </a:solidFill>
                <a:latin typeface="Lora" pitchFamily="34" charset="0"/>
              </a:rPr>
              <a:t>qué</a:t>
            </a:r>
            <a:r>
              <a:rPr lang="en-US" sz="4800" dirty="0">
                <a:solidFill>
                  <a:srgbClr val="F98AC7"/>
                </a:solidFill>
                <a:latin typeface="Lora" pitchFamily="34" charset="0"/>
              </a:rPr>
              <a:t> Gaussian Splatting?</a:t>
            </a:r>
            <a:endParaRPr lang="en-US" sz="48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94184" y="337710"/>
            <a:ext cx="367665" cy="367665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81BD8179-06F0-F9AE-E005-14E0599C7C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5835" y="1131491"/>
            <a:ext cx="11584417" cy="5966617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6802777C-9D95-9899-3048-9FE0861DAE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67923" y="7587047"/>
            <a:ext cx="2162477" cy="609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3646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2371541" y="-38261"/>
            <a:ext cx="9887318" cy="10442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650"/>
              </a:lnSpc>
              <a:buNone/>
            </a:pPr>
            <a:r>
              <a:rPr lang="en-US" sz="4800" dirty="0" err="1">
                <a:solidFill>
                  <a:srgbClr val="F98AC7"/>
                </a:solidFill>
                <a:latin typeface="Lora" pitchFamily="34" charset="0"/>
              </a:rPr>
              <a:t>Aplicaciones</a:t>
            </a:r>
            <a:r>
              <a:rPr lang="en-US" sz="4800" dirty="0">
                <a:solidFill>
                  <a:srgbClr val="F98AC7"/>
                </a:solidFill>
                <a:latin typeface="Lora" pitchFamily="34" charset="0"/>
              </a:rPr>
              <a:t> de Gaussian Splatting</a:t>
            </a:r>
            <a:endParaRPr lang="en-US" sz="48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994184" y="337710"/>
            <a:ext cx="367665" cy="367665"/>
          </a:xfrm>
          <a:prstGeom prst="rect">
            <a:avLst/>
          </a:prstGeom>
        </p:spPr>
      </p:pic>
      <p:pic>
        <p:nvPicPr>
          <p:cNvPr id="2" name="dining">
            <a:hlinkClick r:id="" action="ppaction://media"/>
            <a:extLst>
              <a:ext uri="{FF2B5EF4-FFF2-40B4-BE49-F238E27FC236}">
                <a16:creationId xmlns:a16="http://schemas.microsoft.com/office/drawing/2014/main" id="{42E3ADFC-0451-3766-2595-498513EEE49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22811" y="926763"/>
            <a:ext cx="5732237" cy="3224383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FCF59EBB-AB4F-4563-7CE5-AB4C03BD750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22811" y="4389120"/>
            <a:ext cx="5732237" cy="3492063"/>
          </a:xfrm>
          <a:prstGeom prst="rect">
            <a:avLst/>
          </a:prstGeom>
        </p:spPr>
      </p:pic>
      <p:sp>
        <p:nvSpPr>
          <p:cNvPr id="8" name="Text 1">
            <a:extLst>
              <a:ext uri="{FF2B5EF4-FFF2-40B4-BE49-F238E27FC236}">
                <a16:creationId xmlns:a16="http://schemas.microsoft.com/office/drawing/2014/main" id="{CB7E43E1-2CC1-23F0-7D29-952EE11FC979}"/>
              </a:ext>
            </a:extLst>
          </p:cNvPr>
          <p:cNvSpPr/>
          <p:nvPr/>
        </p:nvSpPr>
        <p:spPr>
          <a:xfrm>
            <a:off x="7777778" y="926764"/>
            <a:ext cx="5999835" cy="69651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s-BO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Gaussian </a:t>
            </a:r>
            <a:r>
              <a:rPr lang="es-BO" sz="240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Splatting</a:t>
            </a:r>
            <a:r>
              <a:rPr lang="es-BO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 es ampliamente utilizado en gráficos por computadora para visualizar escenas en 3D debido a su capacidad para representar geometrías suaves y </a:t>
            </a:r>
            <a:r>
              <a:rPr lang="es-BO" sz="240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continuas:Renderizado</a:t>
            </a:r>
            <a:r>
              <a:rPr lang="es-BO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 de superficies: Utilizado para modelar y renderizar superficies suaves o complejas a partir de datos discretos como nubes de </a:t>
            </a:r>
            <a:r>
              <a:rPr lang="es-BO" sz="240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puntos.Reconstrucción</a:t>
            </a:r>
            <a:r>
              <a:rPr lang="es-BO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 de escenas: Permite generar modelos 3D a partir de datos escaneados (por ejemplo, en fotogrametría o LIDAR).Efectos visuales: Gaussian </a:t>
            </a:r>
            <a:r>
              <a:rPr lang="es-BO" sz="240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Splatting</a:t>
            </a:r>
            <a:r>
              <a:rPr lang="es-BO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 se puede usar para efectos de niebla, luz volumétrica o simulaciones que requieren un aspecto suave y realista.</a:t>
            </a:r>
            <a:endParaRPr lang="en-US" sz="1250" dirty="0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1D013550-8884-B59E-4CA2-C37C52F0896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467923" y="7587047"/>
            <a:ext cx="2162477" cy="609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408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618873" y="-65039"/>
            <a:ext cx="3392653" cy="10442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650"/>
              </a:lnSpc>
              <a:buNone/>
            </a:pPr>
            <a:r>
              <a:rPr lang="en-US" sz="4800" dirty="0" err="1">
                <a:solidFill>
                  <a:srgbClr val="F98AC7"/>
                </a:solidFill>
                <a:latin typeface="Lora" pitchFamily="34" charset="0"/>
              </a:rPr>
              <a:t>Bibliografía</a:t>
            </a:r>
            <a:endParaRPr lang="en-US" sz="4800" dirty="0">
              <a:solidFill>
                <a:srgbClr val="F98AC7"/>
              </a:solidFill>
              <a:latin typeface="Lora" pitchFamily="34" charset="0"/>
            </a:endParaRPr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94184" y="337710"/>
            <a:ext cx="367665" cy="367665"/>
          </a:xfrm>
          <a:prstGeom prst="rect">
            <a:avLst/>
          </a:prstGeom>
        </p:spPr>
      </p:pic>
      <p:sp>
        <p:nvSpPr>
          <p:cNvPr id="8" name="Text 1">
            <a:extLst>
              <a:ext uri="{FF2B5EF4-FFF2-40B4-BE49-F238E27FC236}">
                <a16:creationId xmlns:a16="http://schemas.microsoft.com/office/drawing/2014/main" id="{CB7E43E1-2CC1-23F0-7D29-952EE11FC979}"/>
              </a:ext>
            </a:extLst>
          </p:cNvPr>
          <p:cNvSpPr/>
          <p:nvPr/>
        </p:nvSpPr>
        <p:spPr>
          <a:xfrm>
            <a:off x="193638" y="926764"/>
            <a:ext cx="13583975" cy="69651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s-BO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Lombardi, S., </a:t>
            </a:r>
            <a:r>
              <a:rPr lang="es-BO" sz="240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Simon</a:t>
            </a:r>
            <a:r>
              <a:rPr lang="es-BO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, T., </a:t>
            </a:r>
            <a:r>
              <a:rPr lang="es-BO" sz="240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Saragih</a:t>
            </a:r>
            <a:r>
              <a:rPr lang="es-BO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, J., Schwartz, G., </a:t>
            </a:r>
            <a:r>
              <a:rPr lang="es-BO" sz="240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Lehrmann</a:t>
            </a:r>
            <a:r>
              <a:rPr lang="es-BO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, A., &amp; </a:t>
            </a:r>
            <a:r>
              <a:rPr lang="es-BO" sz="240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Sheikh</a:t>
            </a:r>
            <a:r>
              <a:rPr lang="es-BO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, Y. (2019). Neural </a:t>
            </a:r>
            <a:r>
              <a:rPr lang="es-BO" sz="240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Volumes</a:t>
            </a:r>
            <a:r>
              <a:rPr lang="es-BO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: </a:t>
            </a:r>
            <a:r>
              <a:rPr lang="es-BO" sz="240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Learning</a:t>
            </a:r>
            <a:r>
              <a:rPr lang="es-BO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 Dynamic </a:t>
            </a:r>
            <a:r>
              <a:rPr lang="es-BO" sz="240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Renderable</a:t>
            </a:r>
            <a:r>
              <a:rPr lang="es-BO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 </a:t>
            </a:r>
            <a:r>
              <a:rPr lang="es-BO" sz="240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Volumes</a:t>
            </a:r>
            <a:r>
              <a:rPr lang="es-BO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 </a:t>
            </a:r>
            <a:r>
              <a:rPr lang="es-BO" sz="240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from</a:t>
            </a:r>
            <a:r>
              <a:rPr lang="es-BO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 </a:t>
            </a:r>
            <a:r>
              <a:rPr lang="es-BO" sz="240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Images</a:t>
            </a:r>
            <a:r>
              <a:rPr lang="es-BO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. </a:t>
            </a:r>
            <a:r>
              <a:rPr lang="es-BO" sz="240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arXiv</a:t>
            </a:r>
            <a:r>
              <a:rPr lang="es-BO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 </a:t>
            </a:r>
            <a:r>
              <a:rPr lang="es-BO" sz="240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preprint</a:t>
            </a:r>
            <a:r>
              <a:rPr lang="es-BO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 arXiv:1907.01341. Recuperado de </a:t>
            </a:r>
            <a:r>
              <a:rPr lang="es-BO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hlinkClick r:id="rId4"/>
              </a:rPr>
              <a:t>https://arxiv.org/abs/1907.01341</a:t>
            </a:r>
            <a:endParaRPr lang="es-BO" sz="2400" dirty="0">
              <a:solidFill>
                <a:srgbClr val="D6E5EF"/>
              </a:solidFill>
              <a:latin typeface="Source Sans Pro" pitchFamily="34" charset="0"/>
              <a:ea typeface="Source Sans Pro" pitchFamily="34" charset="-122"/>
            </a:endParaRPr>
          </a:p>
          <a:p>
            <a:pPr marL="0" indent="0">
              <a:lnSpc>
                <a:spcPts val="3000"/>
              </a:lnSpc>
              <a:buNone/>
            </a:pPr>
            <a:r>
              <a:rPr lang="es-BO" sz="240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Mildenhall</a:t>
            </a:r>
            <a:r>
              <a:rPr lang="es-BO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, B., Srinivasan, P. P., </a:t>
            </a:r>
            <a:r>
              <a:rPr lang="es-BO" sz="240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Tancik</a:t>
            </a:r>
            <a:r>
              <a:rPr lang="es-BO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, M., </a:t>
            </a:r>
            <a:r>
              <a:rPr lang="es-BO" sz="240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Barron</a:t>
            </a:r>
            <a:r>
              <a:rPr lang="es-BO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, J. T., </a:t>
            </a:r>
            <a:r>
              <a:rPr lang="es-BO" sz="240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Ramamoorthi</a:t>
            </a:r>
            <a:r>
              <a:rPr lang="es-BO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, R., &amp; Ng, R. (2020). </a:t>
            </a:r>
            <a:r>
              <a:rPr lang="es-BO" sz="240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NeRF</a:t>
            </a:r>
            <a:r>
              <a:rPr lang="es-BO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: </a:t>
            </a:r>
            <a:r>
              <a:rPr lang="es-BO" sz="240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Representing</a:t>
            </a:r>
            <a:r>
              <a:rPr lang="es-BO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 </a:t>
            </a:r>
            <a:r>
              <a:rPr lang="es-BO" sz="240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Scenes</a:t>
            </a:r>
            <a:r>
              <a:rPr lang="es-BO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 as Neural </a:t>
            </a:r>
            <a:r>
              <a:rPr lang="es-BO" sz="240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Radiance</a:t>
            </a:r>
            <a:r>
              <a:rPr lang="es-BO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 </a:t>
            </a:r>
            <a:r>
              <a:rPr lang="es-BO" sz="240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Fields</a:t>
            </a:r>
            <a:r>
              <a:rPr lang="es-BO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 </a:t>
            </a:r>
            <a:r>
              <a:rPr lang="es-BO" sz="240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for</a:t>
            </a:r>
            <a:r>
              <a:rPr lang="es-BO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 View </a:t>
            </a:r>
            <a:r>
              <a:rPr lang="es-BO" sz="240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Synthesis</a:t>
            </a:r>
            <a:r>
              <a:rPr lang="es-BO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. Recuperado de </a:t>
            </a:r>
            <a:r>
              <a:rPr lang="es-BO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hlinkClick r:id="rId5"/>
              </a:rPr>
              <a:t>https://www.matthewtancik.com/nerf</a:t>
            </a:r>
            <a:endParaRPr lang="es-BO" sz="2400" dirty="0">
              <a:solidFill>
                <a:srgbClr val="D6E5EF"/>
              </a:solidFill>
              <a:latin typeface="Source Sans Pro" pitchFamily="34" charset="0"/>
              <a:ea typeface="Source Sans Pro" pitchFamily="34" charset="-122"/>
            </a:endParaRPr>
          </a:p>
          <a:p>
            <a:pPr marL="0" indent="0">
              <a:lnSpc>
                <a:spcPts val="3000"/>
              </a:lnSpc>
              <a:buNone/>
            </a:pPr>
            <a:r>
              <a:rPr lang="es-BO" sz="240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Tournier</a:t>
            </a:r>
            <a:r>
              <a:rPr lang="es-BO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, E., Kurz, J., Rainer, G., </a:t>
            </a:r>
            <a:r>
              <a:rPr lang="es-BO" sz="240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Drettakis</a:t>
            </a:r>
            <a:r>
              <a:rPr lang="es-BO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, G., &amp; </a:t>
            </a:r>
            <a:r>
              <a:rPr lang="es-BO" sz="240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Ritschel</a:t>
            </a:r>
            <a:r>
              <a:rPr lang="es-BO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, T. (2023). 3D Gaussian </a:t>
            </a:r>
            <a:r>
              <a:rPr lang="es-BO" sz="240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Splatting</a:t>
            </a:r>
            <a:r>
              <a:rPr lang="es-BO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 </a:t>
            </a:r>
            <a:r>
              <a:rPr lang="es-BO" sz="240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for</a:t>
            </a:r>
            <a:r>
              <a:rPr lang="es-BO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 Real-Time </a:t>
            </a:r>
            <a:r>
              <a:rPr lang="es-BO" sz="240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Radiance</a:t>
            </a:r>
            <a:r>
              <a:rPr lang="es-BO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 Field </a:t>
            </a:r>
            <a:r>
              <a:rPr lang="es-BO" sz="240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Rendering</a:t>
            </a:r>
            <a:r>
              <a:rPr lang="es-BO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. Recuperado de </a:t>
            </a:r>
            <a:r>
              <a:rPr lang="es-BO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hlinkClick r:id="rId6"/>
              </a:rPr>
              <a:t>https://repo-sam.inria.fr/fungraph/3d-gaussian-splatting/</a:t>
            </a:r>
            <a:endParaRPr lang="es-BO" sz="2400" dirty="0">
              <a:solidFill>
                <a:srgbClr val="D6E5EF"/>
              </a:solidFill>
              <a:latin typeface="Source Sans Pro" pitchFamily="34" charset="0"/>
              <a:ea typeface="Source Sans Pro" pitchFamily="34" charset="-122"/>
            </a:endParaRPr>
          </a:p>
          <a:p>
            <a:pPr marL="0" indent="0">
              <a:lnSpc>
                <a:spcPts val="3000"/>
              </a:lnSpc>
              <a:buNone/>
            </a:pPr>
            <a:r>
              <a:rPr lang="es-BO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Wang, W., Li, G., </a:t>
            </a:r>
            <a:r>
              <a:rPr lang="es-BO" sz="240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Jiang</a:t>
            </a:r>
            <a:r>
              <a:rPr lang="es-BO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, Y., Liu, X., &amp; Yang, J. (2023). Dynamic 3D Gaussian </a:t>
            </a:r>
            <a:r>
              <a:rPr lang="es-BO" sz="240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Splatting</a:t>
            </a:r>
            <a:r>
              <a:rPr lang="es-BO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 </a:t>
            </a:r>
            <a:r>
              <a:rPr lang="es-BO" sz="240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for</a:t>
            </a:r>
            <a:r>
              <a:rPr lang="es-BO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 Real-Time Dynamic </a:t>
            </a:r>
            <a:r>
              <a:rPr lang="es-BO" sz="240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Scene</a:t>
            </a:r>
            <a:r>
              <a:rPr lang="es-BO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 </a:t>
            </a:r>
            <a:r>
              <a:rPr lang="es-BO" sz="240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Rendering</a:t>
            </a:r>
            <a:r>
              <a:rPr lang="es-BO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. Recuperado de </a:t>
            </a:r>
            <a:r>
              <a:rPr lang="es-BO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hlinkClick r:id="rId7"/>
              </a:rPr>
              <a:t>https://dynamic3dgaussians.github.io/</a:t>
            </a:r>
            <a:endParaRPr lang="es-BO" sz="2400" dirty="0">
              <a:solidFill>
                <a:srgbClr val="D6E5EF"/>
              </a:solidFill>
              <a:latin typeface="Source Sans Pro" pitchFamily="34" charset="0"/>
              <a:ea typeface="Source Sans Pro" pitchFamily="34" charset="-122"/>
            </a:endParaRPr>
          </a:p>
          <a:p>
            <a:pPr marL="0" indent="0">
              <a:lnSpc>
                <a:spcPts val="3000"/>
              </a:lnSpc>
              <a:buNone/>
            </a:pPr>
            <a:r>
              <a:rPr lang="es-BO" sz="240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GraphDeco</a:t>
            </a:r>
            <a:r>
              <a:rPr lang="es-BO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-INRIA. (s.f.). Repositorios de GitHub. Recuperado de </a:t>
            </a:r>
            <a:r>
              <a:rPr lang="es-BO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hlinkClick r:id="rId8"/>
              </a:rPr>
              <a:t>https://github.com/graphdeco-inria</a:t>
            </a:r>
            <a:r>
              <a:rPr lang="es-BO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 </a:t>
            </a:r>
            <a:endParaRPr lang="en-US" sz="1250" dirty="0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1D013550-8884-B59E-4CA2-C37C52F0896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467923" y="7587047"/>
            <a:ext cx="2162477" cy="609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4294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2970252"/>
          </a:xfrm>
          <a:prstGeom prst="rect">
            <a:avLst/>
          </a:prstGeom>
          <a:solidFill>
            <a:srgbClr val="E5E0DF"/>
          </a:solidFill>
          <a:ln/>
        </p:spPr>
      </p:sp>
      <p:sp>
        <p:nvSpPr>
          <p:cNvPr id="4" name="Text 1"/>
          <p:cNvSpPr/>
          <p:nvPr/>
        </p:nvSpPr>
        <p:spPr>
          <a:xfrm>
            <a:off x="1037868" y="5390643"/>
            <a:ext cx="11967091" cy="698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MiDaS: Estimación de Profundidad Monocular</a:t>
            </a:r>
            <a:endParaRPr lang="en-US" sz="4400" dirty="0"/>
          </a:p>
        </p:txBody>
      </p:sp>
      <p:sp>
        <p:nvSpPr>
          <p:cNvPr id="5" name="Shape 2"/>
          <p:cNvSpPr/>
          <p:nvPr/>
        </p:nvSpPr>
        <p:spPr>
          <a:xfrm>
            <a:off x="831652" y="6682773"/>
            <a:ext cx="534591" cy="534591"/>
          </a:xfrm>
          <a:prstGeom prst="roundRect">
            <a:avLst>
              <a:gd name="adj" fmla="val 6667"/>
            </a:avLst>
          </a:prstGeom>
          <a:solidFill>
            <a:srgbClr val="444752"/>
          </a:solidFill>
          <a:ln/>
        </p:spPr>
      </p:sp>
      <p:sp>
        <p:nvSpPr>
          <p:cNvPr id="6" name="Text 3"/>
          <p:cNvSpPr/>
          <p:nvPr/>
        </p:nvSpPr>
        <p:spPr>
          <a:xfrm>
            <a:off x="1037868" y="6782309"/>
            <a:ext cx="122158" cy="3355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</a:t>
            </a:r>
            <a:endParaRPr lang="en-US" sz="2600" dirty="0"/>
          </a:p>
        </p:txBody>
      </p:sp>
      <p:sp>
        <p:nvSpPr>
          <p:cNvPr id="7" name="Text 4"/>
          <p:cNvSpPr/>
          <p:nvPr/>
        </p:nvSpPr>
        <p:spPr>
          <a:xfrm>
            <a:off x="1603772" y="6682773"/>
            <a:ext cx="2795468" cy="349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Propósito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603772" y="7174739"/>
            <a:ext cx="5592723" cy="3801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Estimación de profundidad a partir de imágenes 2D.</a:t>
            </a:r>
            <a:endParaRPr lang="en-US" sz="1850" dirty="0"/>
          </a:p>
        </p:txBody>
      </p:sp>
      <p:sp>
        <p:nvSpPr>
          <p:cNvPr id="9" name="Shape 6"/>
          <p:cNvSpPr/>
          <p:nvPr/>
        </p:nvSpPr>
        <p:spPr>
          <a:xfrm>
            <a:off x="8591375" y="6668556"/>
            <a:ext cx="534591" cy="534591"/>
          </a:xfrm>
          <a:prstGeom prst="roundRect">
            <a:avLst>
              <a:gd name="adj" fmla="val 6667"/>
            </a:avLst>
          </a:prstGeom>
          <a:solidFill>
            <a:srgbClr val="444752"/>
          </a:solidFill>
          <a:ln/>
        </p:spPr>
      </p:sp>
      <p:sp>
        <p:nvSpPr>
          <p:cNvPr id="10" name="Text 7"/>
          <p:cNvSpPr/>
          <p:nvPr/>
        </p:nvSpPr>
        <p:spPr>
          <a:xfrm>
            <a:off x="8768657" y="6782309"/>
            <a:ext cx="180142" cy="3355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</a:t>
            </a:r>
            <a:endParaRPr lang="en-US" sz="2600" dirty="0"/>
          </a:p>
        </p:txBody>
      </p:sp>
      <p:sp>
        <p:nvSpPr>
          <p:cNvPr id="11" name="Text 8"/>
          <p:cNvSpPr/>
          <p:nvPr/>
        </p:nvSpPr>
        <p:spPr>
          <a:xfrm>
            <a:off x="9363613" y="6682773"/>
            <a:ext cx="2795468" cy="349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Arquitectura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363613" y="7174739"/>
            <a:ext cx="5592723" cy="7603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Redes neuronales profundas basadas en transformadores y convoluciones.</a:t>
            </a:r>
            <a:endParaRPr lang="en-US" sz="1850" dirty="0"/>
          </a:p>
        </p:txBody>
      </p:sp>
      <p:pic>
        <p:nvPicPr>
          <p:cNvPr id="21" name="Why should you use something else except monocular depth estimation">
            <a:hlinkClick r:id="" action="ppaction://media"/>
            <a:extLst>
              <a:ext uri="{FF2B5EF4-FFF2-40B4-BE49-F238E27FC236}">
                <a16:creationId xmlns:a16="http://schemas.microsoft.com/office/drawing/2014/main" id="{05895848-9481-7430-54C5-145463BB58C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-99538"/>
            <a:ext cx="14630400" cy="4729411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9EA13B37-5578-237E-7F4D-76D267978DD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801021" y="7680960"/>
            <a:ext cx="1829379" cy="51577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56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3751469" y="3592691"/>
            <a:ext cx="7127461" cy="10442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650"/>
              </a:lnSpc>
              <a:buNone/>
            </a:pPr>
            <a:r>
              <a:rPr lang="en-US" sz="4800" dirty="0">
                <a:solidFill>
                  <a:srgbClr val="F98AC7"/>
                </a:solidFill>
                <a:latin typeface="Lora" pitchFamily="34" charset="0"/>
              </a:rPr>
              <a:t>¡Gracias </a:t>
            </a:r>
            <a:r>
              <a:rPr lang="en-US" sz="4800" dirty="0" err="1">
                <a:solidFill>
                  <a:srgbClr val="F98AC7"/>
                </a:solidFill>
                <a:latin typeface="Lora" pitchFamily="34" charset="0"/>
              </a:rPr>
              <a:t>por</a:t>
            </a:r>
            <a:r>
              <a:rPr lang="en-US" sz="4800" dirty="0">
                <a:solidFill>
                  <a:srgbClr val="F98AC7"/>
                </a:solidFill>
                <a:latin typeface="Lora" pitchFamily="34" charset="0"/>
              </a:rPr>
              <a:t> la </a:t>
            </a:r>
            <a:r>
              <a:rPr lang="en-US" sz="4800" dirty="0" err="1">
                <a:solidFill>
                  <a:srgbClr val="F98AC7"/>
                </a:solidFill>
                <a:latin typeface="Lora" pitchFamily="34" charset="0"/>
              </a:rPr>
              <a:t>atención</a:t>
            </a:r>
            <a:r>
              <a:rPr lang="en-US" sz="4800" dirty="0">
                <a:solidFill>
                  <a:srgbClr val="F98AC7"/>
                </a:solidFill>
                <a:latin typeface="Lora" pitchFamily="34" charset="0"/>
              </a:rPr>
              <a:t>!</a:t>
            </a:r>
            <a:endParaRPr lang="en-US" sz="48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3091" y="231087"/>
            <a:ext cx="1044218" cy="1044218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0FC235A4-28C4-B7E2-7430-15B3B94013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67923" y="7587047"/>
            <a:ext cx="2162477" cy="609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6634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5486400" cy="8229600"/>
          </a:xfrm>
          <a:prstGeom prst="rect">
            <a:avLst/>
          </a:prstGeom>
          <a:solidFill>
            <a:srgbClr val="E5E0DF"/>
          </a:solidFill>
          <a:ln/>
        </p:spPr>
      </p:sp>
      <p:sp>
        <p:nvSpPr>
          <p:cNvPr id="4" name="Text 1"/>
          <p:cNvSpPr/>
          <p:nvPr/>
        </p:nvSpPr>
        <p:spPr>
          <a:xfrm>
            <a:off x="6233279" y="587335"/>
            <a:ext cx="7650242" cy="12551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00"/>
              </a:lnSpc>
              <a:buNone/>
            </a:pPr>
            <a:r>
              <a:rPr lang="en-US" sz="395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Mip-NeRF: Representación Multi-Resolución</a:t>
            </a:r>
            <a:endParaRPr lang="en-US" sz="3950" dirty="0"/>
          </a:p>
        </p:txBody>
      </p:sp>
      <p:sp>
        <p:nvSpPr>
          <p:cNvPr id="5" name="Shape 2"/>
          <p:cNvSpPr/>
          <p:nvPr/>
        </p:nvSpPr>
        <p:spPr>
          <a:xfrm>
            <a:off x="6538078" y="2162532"/>
            <a:ext cx="70009" cy="3843099"/>
          </a:xfrm>
          <a:prstGeom prst="roundRect">
            <a:avLst>
              <a:gd name="adj" fmla="val 105021"/>
            </a:avLst>
          </a:prstGeom>
          <a:solidFill>
            <a:srgbClr val="5D606B"/>
          </a:solidFill>
          <a:ln/>
        </p:spPr>
      </p:sp>
      <p:sp>
        <p:nvSpPr>
          <p:cNvPr id="6" name="Shape 3"/>
          <p:cNvSpPr/>
          <p:nvPr/>
        </p:nvSpPr>
        <p:spPr>
          <a:xfrm>
            <a:off x="6762869" y="2627352"/>
            <a:ext cx="746879" cy="30480"/>
          </a:xfrm>
          <a:prstGeom prst="roundRect">
            <a:avLst>
              <a:gd name="adj" fmla="val 105021"/>
            </a:avLst>
          </a:prstGeom>
          <a:solidFill>
            <a:srgbClr val="5D606B"/>
          </a:solidFill>
          <a:ln/>
        </p:spPr>
      </p:sp>
      <p:sp>
        <p:nvSpPr>
          <p:cNvPr id="7" name="Shape 4"/>
          <p:cNvSpPr/>
          <p:nvPr/>
        </p:nvSpPr>
        <p:spPr>
          <a:xfrm>
            <a:off x="6313289" y="2402562"/>
            <a:ext cx="480060" cy="480060"/>
          </a:xfrm>
          <a:prstGeom prst="roundRect">
            <a:avLst>
              <a:gd name="adj" fmla="val 6668"/>
            </a:avLst>
          </a:prstGeom>
          <a:solidFill>
            <a:srgbClr val="444752"/>
          </a:solidFill>
          <a:ln/>
        </p:spPr>
      </p:sp>
      <p:sp>
        <p:nvSpPr>
          <p:cNvPr id="8" name="Text 5"/>
          <p:cNvSpPr/>
          <p:nvPr/>
        </p:nvSpPr>
        <p:spPr>
          <a:xfrm>
            <a:off x="6498431" y="2491978"/>
            <a:ext cx="109657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</a:t>
            </a:r>
            <a:endParaRPr lang="en-US" sz="2350" dirty="0"/>
          </a:p>
        </p:txBody>
      </p:sp>
      <p:sp>
        <p:nvSpPr>
          <p:cNvPr id="9" name="Text 6"/>
          <p:cNvSpPr/>
          <p:nvPr/>
        </p:nvSpPr>
        <p:spPr>
          <a:xfrm>
            <a:off x="7726918" y="2375892"/>
            <a:ext cx="2510552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Propósito</a:t>
            </a:r>
            <a:endParaRPr lang="en-US" sz="1950" dirty="0"/>
          </a:p>
        </p:txBody>
      </p:sp>
      <p:sp>
        <p:nvSpPr>
          <p:cNvPr id="10" name="Text 7"/>
          <p:cNvSpPr/>
          <p:nvPr/>
        </p:nvSpPr>
        <p:spPr>
          <a:xfrm>
            <a:off x="7726918" y="2817733"/>
            <a:ext cx="6156603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Representación eficiente y multi-resolución de escenas 3D.</a:t>
            </a:r>
            <a:endParaRPr lang="en-US" sz="1650" dirty="0"/>
          </a:p>
        </p:txBody>
      </p:sp>
      <p:sp>
        <p:nvSpPr>
          <p:cNvPr id="11" name="Shape 8"/>
          <p:cNvSpPr/>
          <p:nvPr/>
        </p:nvSpPr>
        <p:spPr>
          <a:xfrm>
            <a:off x="6762869" y="4050625"/>
            <a:ext cx="746879" cy="30480"/>
          </a:xfrm>
          <a:prstGeom prst="roundRect">
            <a:avLst>
              <a:gd name="adj" fmla="val 105021"/>
            </a:avLst>
          </a:prstGeom>
          <a:solidFill>
            <a:srgbClr val="5D606B"/>
          </a:solidFill>
          <a:ln/>
        </p:spPr>
      </p:sp>
      <p:sp>
        <p:nvSpPr>
          <p:cNvPr id="12" name="Shape 9"/>
          <p:cNvSpPr/>
          <p:nvPr/>
        </p:nvSpPr>
        <p:spPr>
          <a:xfrm>
            <a:off x="6313289" y="3825835"/>
            <a:ext cx="480060" cy="480060"/>
          </a:xfrm>
          <a:prstGeom prst="roundRect">
            <a:avLst>
              <a:gd name="adj" fmla="val 6668"/>
            </a:avLst>
          </a:prstGeom>
          <a:solidFill>
            <a:srgbClr val="444752"/>
          </a:solidFill>
          <a:ln/>
        </p:spPr>
      </p:sp>
      <p:sp>
        <p:nvSpPr>
          <p:cNvPr id="13" name="Text 10"/>
          <p:cNvSpPr/>
          <p:nvPr/>
        </p:nvSpPr>
        <p:spPr>
          <a:xfrm>
            <a:off x="6472357" y="3915251"/>
            <a:ext cx="161806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</a:t>
            </a:r>
            <a:endParaRPr lang="en-US" sz="2350" dirty="0"/>
          </a:p>
        </p:txBody>
      </p:sp>
      <p:sp>
        <p:nvSpPr>
          <p:cNvPr id="14" name="Text 11"/>
          <p:cNvSpPr/>
          <p:nvPr/>
        </p:nvSpPr>
        <p:spPr>
          <a:xfrm>
            <a:off x="7726918" y="3799165"/>
            <a:ext cx="2510552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Arquitectura</a:t>
            </a:r>
            <a:endParaRPr lang="en-US" sz="1950" dirty="0"/>
          </a:p>
        </p:txBody>
      </p:sp>
      <p:sp>
        <p:nvSpPr>
          <p:cNvPr id="15" name="Text 12"/>
          <p:cNvSpPr/>
          <p:nvPr/>
        </p:nvSpPr>
        <p:spPr>
          <a:xfrm>
            <a:off x="7726918" y="4241006"/>
            <a:ext cx="6156603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Basado en NeRF, mejora el muestreo volumétrico.</a:t>
            </a:r>
            <a:endParaRPr lang="en-US" sz="1650" dirty="0"/>
          </a:p>
        </p:txBody>
      </p:sp>
      <p:sp>
        <p:nvSpPr>
          <p:cNvPr id="16" name="Shape 13"/>
          <p:cNvSpPr/>
          <p:nvPr/>
        </p:nvSpPr>
        <p:spPr>
          <a:xfrm>
            <a:off x="6762869" y="5473898"/>
            <a:ext cx="746879" cy="30480"/>
          </a:xfrm>
          <a:prstGeom prst="roundRect">
            <a:avLst>
              <a:gd name="adj" fmla="val 105021"/>
            </a:avLst>
          </a:prstGeom>
          <a:solidFill>
            <a:srgbClr val="5D606B"/>
          </a:solidFill>
          <a:ln/>
        </p:spPr>
      </p:sp>
      <p:sp>
        <p:nvSpPr>
          <p:cNvPr id="17" name="Shape 14"/>
          <p:cNvSpPr/>
          <p:nvPr/>
        </p:nvSpPr>
        <p:spPr>
          <a:xfrm>
            <a:off x="6313289" y="5249108"/>
            <a:ext cx="480060" cy="480060"/>
          </a:xfrm>
          <a:prstGeom prst="roundRect">
            <a:avLst>
              <a:gd name="adj" fmla="val 6668"/>
            </a:avLst>
          </a:prstGeom>
          <a:solidFill>
            <a:srgbClr val="444752"/>
          </a:solidFill>
          <a:ln/>
        </p:spPr>
      </p:sp>
      <p:sp>
        <p:nvSpPr>
          <p:cNvPr id="18" name="Text 15"/>
          <p:cNvSpPr/>
          <p:nvPr/>
        </p:nvSpPr>
        <p:spPr>
          <a:xfrm>
            <a:off x="6469380" y="5338524"/>
            <a:ext cx="167759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</a:t>
            </a:r>
            <a:endParaRPr lang="en-US" sz="2350" dirty="0"/>
          </a:p>
        </p:txBody>
      </p:sp>
      <p:sp>
        <p:nvSpPr>
          <p:cNvPr id="19" name="Text 16"/>
          <p:cNvSpPr/>
          <p:nvPr/>
        </p:nvSpPr>
        <p:spPr>
          <a:xfrm>
            <a:off x="7726918" y="5222438"/>
            <a:ext cx="2510552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Aplicaciones</a:t>
            </a:r>
            <a:endParaRPr lang="en-US" sz="1950" dirty="0"/>
          </a:p>
        </p:txBody>
      </p:sp>
      <p:sp>
        <p:nvSpPr>
          <p:cNvPr id="20" name="Text 17"/>
          <p:cNvSpPr/>
          <p:nvPr/>
        </p:nvSpPr>
        <p:spPr>
          <a:xfrm>
            <a:off x="7726918" y="5664279"/>
            <a:ext cx="6156603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Renderizado 3D, cine, videojuegos.</a:t>
            </a:r>
            <a:endParaRPr lang="en-US" sz="1650" dirty="0"/>
          </a:p>
        </p:txBody>
      </p:sp>
      <p:sp>
        <p:nvSpPr>
          <p:cNvPr id="23" name="Text 20"/>
          <p:cNvSpPr/>
          <p:nvPr/>
        </p:nvSpPr>
        <p:spPr>
          <a:xfrm>
            <a:off x="6471642" y="6761798"/>
            <a:ext cx="163235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endParaRPr lang="en-US" sz="2350" dirty="0"/>
          </a:p>
        </p:txBody>
      </p:sp>
      <p:pic>
        <p:nvPicPr>
          <p:cNvPr id="26" name="Mip-NeRF PyTorch Replication Result">
            <a:hlinkClick r:id="" action="ppaction://media"/>
            <a:extLst>
              <a:ext uri="{FF2B5EF4-FFF2-40B4-BE49-F238E27FC236}">
                <a16:creationId xmlns:a16="http://schemas.microsoft.com/office/drawing/2014/main" id="{CA0A0D23-A2E2-8A4A-BDBB-4E619007AEA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7777" t="1" r="54853" b="345"/>
          <a:stretch/>
        </p:blipFill>
        <p:spPr>
          <a:xfrm>
            <a:off x="19765" y="1"/>
            <a:ext cx="5486400" cy="8229600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AE0ACDBB-60D2-529B-3B11-3ADCBB9E27B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467923" y="7587047"/>
            <a:ext cx="2162477" cy="60968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54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891427" y="314131"/>
            <a:ext cx="950237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Instant NGP: Reconstrucción Rápida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1891427" y="161643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Propósito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1891427" y="2207701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Representación ultrarrápida de gráficos y reconstrucción de escenas.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6411516" y="161643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Arquitectura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6411516" y="2207701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Hash encoding para representar datos espaciales.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10931604" y="161643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Ventajas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0931604" y="2207701"/>
            <a:ext cx="39285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Velocidad, eficiencia, escalabilidad.</a:t>
            </a:r>
            <a:endParaRPr lang="en-US" sz="1850" dirty="0"/>
          </a:p>
        </p:txBody>
      </p:sp>
      <p:pic>
        <p:nvPicPr>
          <p:cNvPr id="9" name="NVIDIA Instant NeRF： NVIDIA Research Turns 2D Photos Into 3D Scenes in the Blink of an AI">
            <a:hlinkClick r:id="" action="ppaction://media"/>
            <a:extLst>
              <a:ext uri="{FF2B5EF4-FFF2-40B4-BE49-F238E27FC236}">
                <a16:creationId xmlns:a16="http://schemas.microsoft.com/office/drawing/2014/main" id="{79ACE365-0DBA-E157-E10F-B06DA640548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05650" y="3334354"/>
            <a:ext cx="10972801" cy="4895246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9B0C1C0A-B5A6-5B4E-E12D-A393C56317A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762863" y="7670202"/>
            <a:ext cx="1867537" cy="5265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096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431647" y="337710"/>
            <a:ext cx="11767106" cy="29146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650"/>
              </a:lnSpc>
              <a:buNone/>
            </a:pPr>
            <a:r>
              <a:rPr lang="en-US" sz="61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Gaussian Splatting for Real-Time Radiance Field Rendering</a:t>
            </a:r>
            <a:endParaRPr lang="en-US" sz="6100" dirty="0"/>
          </a:p>
        </p:txBody>
      </p:sp>
      <p:sp>
        <p:nvSpPr>
          <p:cNvPr id="4" name="Text 1"/>
          <p:cNvSpPr/>
          <p:nvPr/>
        </p:nvSpPr>
        <p:spPr>
          <a:xfrm>
            <a:off x="1599479" y="2358990"/>
            <a:ext cx="11431441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s-BO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Representación gráfica basada en "</a:t>
            </a:r>
            <a:r>
              <a:rPr lang="es-BO" sz="185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splats</a:t>
            </a:r>
            <a:r>
              <a:rPr lang="es-BO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" (partículas gaussianas) para representar escenas 3D. Usa técnicas de optimización directa para ajustar la posición, orientación y parámetros de cada gaussiana.</a:t>
            </a:r>
            <a:endParaRPr lang="en-US" sz="18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94184" y="337710"/>
            <a:ext cx="367665" cy="367665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2EA578B2-BA11-73D1-C813-F38D56C04C8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67" t="2838" r="754" b="1"/>
          <a:stretch/>
        </p:blipFill>
        <p:spPr>
          <a:xfrm>
            <a:off x="221506" y="3518703"/>
            <a:ext cx="14140343" cy="3264061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A7D217A7-EF60-36BC-51BE-DB8019B375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78681" y="7587047"/>
            <a:ext cx="2162477" cy="609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8396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972272" y="310021"/>
            <a:ext cx="12882623" cy="10442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650"/>
              </a:lnSpc>
              <a:buNone/>
            </a:pPr>
            <a:r>
              <a:rPr lang="en-US" sz="48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¿Por </a:t>
            </a:r>
            <a:r>
              <a:rPr lang="en-US" sz="4800" dirty="0" err="1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qué</a:t>
            </a:r>
            <a:r>
              <a:rPr lang="en-US" sz="48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se llama «</a:t>
            </a:r>
            <a:r>
              <a:rPr lang="en-US" sz="4800" dirty="0" err="1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Salpicadura</a:t>
            </a:r>
            <a:r>
              <a:rPr lang="en-US" sz="48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</a:t>
            </a:r>
            <a:r>
              <a:rPr lang="en-US" sz="4800" dirty="0" err="1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Gaussiana</a:t>
            </a:r>
            <a:r>
              <a:rPr lang="en-US" sz="48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»?</a:t>
            </a:r>
            <a:endParaRPr lang="en-US" sz="4800" dirty="0"/>
          </a:p>
        </p:txBody>
      </p:sp>
      <p:sp>
        <p:nvSpPr>
          <p:cNvPr id="4" name="Text 1"/>
          <p:cNvSpPr/>
          <p:nvPr/>
        </p:nvSpPr>
        <p:spPr>
          <a:xfrm>
            <a:off x="11179781" y="3142382"/>
            <a:ext cx="2998235" cy="25852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s-BO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Partamos de la idea de la distribución normal, o gaussiana, y tomemos dos parámetros, la media y la varianza.</a:t>
            </a:r>
            <a:endParaRPr lang="en-US" sz="24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94184" y="337710"/>
            <a:ext cx="367665" cy="367665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F45B84A2-FA8F-0719-23C1-35D2E1F779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4682" y="1693666"/>
            <a:ext cx="9929744" cy="5482637"/>
          </a:xfrm>
          <a:prstGeom prst="rect">
            <a:avLst/>
          </a:prstGeom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8530C7AA-9491-28F1-B395-3E087E2A1A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78681" y="7587047"/>
            <a:ext cx="2162477" cy="609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36356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972272" y="310021"/>
            <a:ext cx="12882623" cy="10442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650"/>
              </a:lnSpc>
              <a:buNone/>
            </a:pPr>
            <a:r>
              <a:rPr lang="en-US" sz="48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¿Por </a:t>
            </a:r>
            <a:r>
              <a:rPr lang="en-US" sz="4800" dirty="0" err="1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qué</a:t>
            </a:r>
            <a:r>
              <a:rPr lang="en-US" sz="48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se llama «</a:t>
            </a:r>
            <a:r>
              <a:rPr lang="en-US" sz="4800" dirty="0" err="1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Salpicadura</a:t>
            </a:r>
            <a:r>
              <a:rPr lang="en-US" sz="48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</a:t>
            </a:r>
            <a:r>
              <a:rPr lang="en-US" sz="4800" dirty="0" err="1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Gaussiana</a:t>
            </a:r>
            <a:r>
              <a:rPr lang="en-US" sz="48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»?</a:t>
            </a:r>
            <a:endParaRPr lang="en-US" sz="4800" dirty="0"/>
          </a:p>
        </p:txBody>
      </p:sp>
      <p:sp>
        <p:nvSpPr>
          <p:cNvPr id="4" name="Text 1"/>
          <p:cNvSpPr/>
          <p:nvPr/>
        </p:nvSpPr>
        <p:spPr>
          <a:xfrm>
            <a:off x="11665918" y="3186801"/>
            <a:ext cx="2512098" cy="25157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s-BO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Al trasladar esas dos variables a un plano en el que se juegue con los datos se obtendrá una “salpicadura”.</a:t>
            </a:r>
            <a:endParaRPr lang="en-US" sz="24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94184" y="337710"/>
            <a:ext cx="367665" cy="367665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4F313A84-CA28-95EB-830C-6F46397E06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2271" y="1649392"/>
            <a:ext cx="9850057" cy="5984090"/>
          </a:xfrm>
          <a:prstGeom prst="rect">
            <a:avLst/>
          </a:prstGeom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3F610DC2-D5B5-0C29-41C4-7F7F05C09D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67923" y="7587047"/>
            <a:ext cx="2162477" cy="609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5129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972272" y="310021"/>
            <a:ext cx="12882623" cy="10442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650"/>
              </a:lnSpc>
              <a:buNone/>
            </a:pPr>
            <a:r>
              <a:rPr lang="en-US" sz="48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¿Por </a:t>
            </a:r>
            <a:r>
              <a:rPr lang="en-US" sz="4800" dirty="0" err="1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qué</a:t>
            </a:r>
            <a:r>
              <a:rPr lang="en-US" sz="48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se llama «</a:t>
            </a:r>
            <a:r>
              <a:rPr lang="en-US" sz="4800" dirty="0" err="1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Salpicadura</a:t>
            </a:r>
            <a:r>
              <a:rPr lang="en-US" sz="48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</a:t>
            </a:r>
            <a:r>
              <a:rPr lang="en-US" sz="4800" dirty="0" err="1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Gaussiana</a:t>
            </a:r>
            <a:r>
              <a:rPr lang="en-US" sz="48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»?</a:t>
            </a:r>
            <a:endParaRPr lang="en-US" sz="4800" dirty="0"/>
          </a:p>
        </p:txBody>
      </p:sp>
      <p:sp>
        <p:nvSpPr>
          <p:cNvPr id="4" name="Text 1"/>
          <p:cNvSpPr/>
          <p:nvPr/>
        </p:nvSpPr>
        <p:spPr>
          <a:xfrm>
            <a:off x="11817751" y="2802789"/>
            <a:ext cx="2453833" cy="41121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s-BO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Como en el ejemplo de la imagen, donde se cambia desde la forma hasta la posición de nuestra circunferencia formada de las dos distribuciones.</a:t>
            </a:r>
            <a:endParaRPr lang="en-US" sz="24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94184" y="337710"/>
            <a:ext cx="367665" cy="367665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BCB0A049-A0CF-450A-92A9-285A2F30F9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7463" y="1375810"/>
            <a:ext cx="10064152" cy="6271319"/>
          </a:xfrm>
          <a:prstGeom prst="rect">
            <a:avLst/>
          </a:prstGeom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8A1CC42D-CF40-BC70-01F4-D02A5D4853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67923" y="7587047"/>
            <a:ext cx="2162477" cy="609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2815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972272" y="310021"/>
            <a:ext cx="12882623" cy="10442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650"/>
              </a:lnSpc>
              <a:buNone/>
            </a:pPr>
            <a:r>
              <a:rPr lang="en-US" sz="48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¿Por </a:t>
            </a:r>
            <a:r>
              <a:rPr lang="en-US" sz="4800" dirty="0" err="1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qué</a:t>
            </a:r>
            <a:r>
              <a:rPr lang="en-US" sz="48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se llama «</a:t>
            </a:r>
            <a:r>
              <a:rPr lang="en-US" sz="4800" dirty="0" err="1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Salpicadura</a:t>
            </a:r>
            <a:r>
              <a:rPr lang="en-US" sz="48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</a:t>
            </a:r>
            <a:r>
              <a:rPr lang="en-US" sz="4800" dirty="0" err="1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Gaussiana</a:t>
            </a:r>
            <a:r>
              <a:rPr lang="en-US" sz="48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»?</a:t>
            </a:r>
            <a:endParaRPr lang="en-US" sz="4800" dirty="0"/>
          </a:p>
        </p:txBody>
      </p:sp>
      <p:sp>
        <p:nvSpPr>
          <p:cNvPr id="4" name="Text 1"/>
          <p:cNvSpPr/>
          <p:nvPr/>
        </p:nvSpPr>
        <p:spPr>
          <a:xfrm>
            <a:off x="11850143" y="2768065"/>
            <a:ext cx="2453833" cy="41121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s-BO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</a:rPr>
              <a:t>Además podemos agregar otros parámetros como la covarianza y el color (no habitual en las distribuciones gaussianas)</a:t>
            </a:r>
            <a:endParaRPr lang="en-US" sz="24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94184" y="337710"/>
            <a:ext cx="367665" cy="367665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D6207078-5C1F-FFAD-A5EC-BE18ABF936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1640" y="1460395"/>
            <a:ext cx="9907930" cy="6131780"/>
          </a:xfrm>
          <a:prstGeom prst="rect">
            <a:avLst/>
          </a:prstGeom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4E519D6E-D7B0-F463-EDD1-A0B1D1F3D3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67923" y="7587047"/>
            <a:ext cx="2162477" cy="609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4859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185</TotalTime>
  <Words>1265</Words>
  <Application>Microsoft Office PowerPoint</Application>
  <PresentationFormat>Personalizado</PresentationFormat>
  <Paragraphs>122</Paragraphs>
  <Slides>20</Slides>
  <Notes>20</Notes>
  <HiddenSlides>0</HiddenSlides>
  <MMClips>5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20</vt:i4>
      </vt:variant>
    </vt:vector>
  </HeadingPairs>
  <TitlesOfParts>
    <vt:vector size="26" baseType="lpstr">
      <vt:lpstr>Lora</vt:lpstr>
      <vt:lpstr>Arial</vt:lpstr>
      <vt:lpstr>Source Sans Pro</vt:lpstr>
      <vt:lpstr>Calibri</vt:lpstr>
      <vt:lpstr>Source Sans Pro Bold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Gabriel Aparicio Llanquipacha</cp:lastModifiedBy>
  <cp:revision>8</cp:revision>
  <dcterms:created xsi:type="dcterms:W3CDTF">2024-11-25T11:17:09Z</dcterms:created>
  <dcterms:modified xsi:type="dcterms:W3CDTF">2024-11-26T03:51:19Z</dcterms:modified>
</cp:coreProperties>
</file>